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81" r:id="rId2"/>
    <p:sldId id="262" r:id="rId3"/>
    <p:sldId id="349" r:id="rId4"/>
    <p:sldId id="355" r:id="rId5"/>
    <p:sldId id="382" r:id="rId6"/>
    <p:sldId id="385" r:id="rId7"/>
    <p:sldId id="418" r:id="rId8"/>
    <p:sldId id="389" r:id="rId9"/>
    <p:sldId id="390" r:id="rId10"/>
    <p:sldId id="401" r:id="rId11"/>
    <p:sldId id="400" r:id="rId12"/>
    <p:sldId id="402" r:id="rId13"/>
    <p:sldId id="419" r:id="rId14"/>
    <p:sldId id="421" r:id="rId15"/>
    <p:sldId id="423" r:id="rId16"/>
    <p:sldId id="391" r:id="rId17"/>
    <p:sldId id="412" r:id="rId18"/>
    <p:sldId id="414" r:id="rId19"/>
    <p:sldId id="392" r:id="rId20"/>
    <p:sldId id="424" r:id="rId21"/>
    <p:sldId id="407" r:id="rId22"/>
    <p:sldId id="410" r:id="rId23"/>
    <p:sldId id="415" r:id="rId24"/>
    <p:sldId id="425" r:id="rId25"/>
    <p:sldId id="403" r:id="rId26"/>
    <p:sldId id="429" r:id="rId27"/>
    <p:sldId id="426" r:id="rId28"/>
    <p:sldId id="427" r:id="rId29"/>
    <p:sldId id="428" r:id="rId30"/>
    <p:sldId id="393" r:id="rId31"/>
    <p:sldId id="394" r:id="rId32"/>
    <p:sldId id="395" r:id="rId33"/>
    <p:sldId id="396" r:id="rId34"/>
    <p:sldId id="397" r:id="rId35"/>
    <p:sldId id="398" r:id="rId36"/>
    <p:sldId id="379" r:id="rId37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EFF6A8"/>
    <a:srgbClr val="FF00FF"/>
  </p:clrMru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4052" autoAdjust="0"/>
    <p:restoredTop sz="93826" autoAdjust="0"/>
  </p:normalViewPr>
  <p:slideViewPr>
    <p:cSldViewPr>
      <p:cViewPr varScale="1">
        <p:scale>
          <a:sx n="83" d="100"/>
          <a:sy n="83" d="100"/>
        </p:scale>
        <p:origin x="-128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1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878" y="-90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68D0983A-4C7E-4B5F-A9C8-EE23FDF89C7B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8C67875F-7694-4913-B8F7-8A053F0740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92E777A7-DE69-47D5-84DF-581133C52885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7416"/>
            <a:ext cx="5438140" cy="4469130"/>
          </a:xfrm>
          <a:prstGeom prst="rect">
            <a:avLst/>
          </a:prstGeom>
        </p:spPr>
        <p:txBody>
          <a:bodyPr vert="horz" lIns="91275" tIns="45638" rIns="91275" bIns="4563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3107"/>
            <a:ext cx="2945659" cy="496570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4007B0E0-4C4E-4FD1-8222-3D377BD4306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07B0E0-4C4E-4FD1-8222-3D377BD4306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0A4B0-8BB9-425D-910A-401E390D7C87}" type="datetimeFigureOut">
              <a:rPr lang="ru-RU" smtClean="0"/>
              <a:pPr/>
              <a:t>17.02.2021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7E4EF-2178-46A4-9B74-11DE8ADF5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hyperlink" Target="http://karkas52.ru/uploads/img/1353757738_news_166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3116"/>
            <a:ext cx="8296279" cy="321471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ОТЧЕТ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   администрации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муниципального образования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Андреевское сельское поселение </a:t>
            </a:r>
            <a:r>
              <a:rPr lang="ru-RU" sz="3600" dirty="0" smtClean="0">
                <a:solidFill>
                  <a:srgbClr val="FF0000"/>
                </a:solidFill>
              </a:rPr>
              <a:t/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FF0000"/>
                </a:solidFill>
              </a:rPr>
              <a:t>по итогам работы 2020 года</a:t>
            </a:r>
            <a:r>
              <a:rPr lang="ru-RU" sz="3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1224136" cy="167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14612" y="5786454"/>
            <a:ext cx="30654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  <a:latin typeface="Arial Black"/>
              </a:rPr>
              <a:t>17.02.2021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Arial Black"/>
              </a:rPr>
              <a:t>года </a:t>
            </a:r>
          </a:p>
        </p:txBody>
      </p:sp>
    </p:spTree>
    <p:extLst>
      <p:ext uri="{BB962C8B-B14F-4D97-AF65-F5344CB8AC3E}">
        <p14:creationId xmlns="" xmlns:p14="http://schemas.microsoft.com/office/powerpoint/2010/main" val="5652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 useBgFill="1">
        <p:nvSpPr>
          <p:cNvPr id="9" name="Заголовок 3"/>
          <p:cNvSpPr txBox="1">
            <a:spLocks/>
          </p:cNvSpPr>
          <p:nvPr/>
        </p:nvSpPr>
        <p:spPr>
          <a:xfrm>
            <a:off x="571472" y="412240"/>
            <a:ext cx="8229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dirty="0" smtClean="0">
                <a:latin typeface="+mj-lt"/>
                <a:ea typeface="+mj-ea"/>
                <a:cs typeface="+mj-cs"/>
              </a:rPr>
              <a:t>МЦП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Пожарная безопасность 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781128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В</a:t>
            </a:r>
            <a:r>
              <a:rPr lang="ru-RU" sz="2000" b="1" dirty="0" smtClean="0"/>
              <a:t> </a:t>
            </a:r>
            <a:r>
              <a:rPr lang="ru-RU" sz="2000" dirty="0" smtClean="0"/>
              <a:t>рамках МЦП "Пожарная безопасность и защита населения на территории муниципального образования Андреевское сельское поселение </a:t>
            </a:r>
            <a:r>
              <a:rPr lang="ru-RU" sz="2000" dirty="0" err="1" smtClean="0"/>
              <a:t>Судогодского</a:t>
            </a:r>
            <a:r>
              <a:rPr lang="ru-RU" sz="2000" dirty="0" smtClean="0"/>
              <a:t> района Владимирской области от чрезвычайных ситуаций на 2018-2020 годы" использованы денежные средства в сумме </a:t>
            </a:r>
            <a:r>
              <a:rPr lang="ru-RU" sz="2000" b="1" dirty="0" smtClean="0"/>
              <a:t>302,6 тыс. рублей</a:t>
            </a:r>
            <a:r>
              <a:rPr lang="ru-RU" sz="2000" dirty="0" smtClean="0"/>
              <a:t>, которые направлены:</a:t>
            </a:r>
          </a:p>
          <a:p>
            <a:r>
              <a:rPr lang="ru-RU" sz="2000" dirty="0" smtClean="0"/>
              <a:t>- мероприятия, исключающие возможность </a:t>
            </a:r>
            <a:r>
              <a:rPr lang="ru-RU" sz="2000" dirty="0" err="1" smtClean="0"/>
              <a:t>переброса</a:t>
            </a:r>
            <a:r>
              <a:rPr lang="ru-RU" sz="2000" dirty="0" smtClean="0"/>
              <a:t> огня от лесных пожаров и </a:t>
            </a:r>
            <a:r>
              <a:rPr lang="ru-RU" sz="2000" dirty="0" err="1" smtClean="0"/>
              <a:t>сельхозпалов</a:t>
            </a:r>
            <a:r>
              <a:rPr lang="ru-RU" sz="2000" dirty="0" smtClean="0"/>
              <a:t> на населенные пункты (опашка в черте населенных пунктов -28км) в сумме </a:t>
            </a:r>
            <a:r>
              <a:rPr lang="ru-RU" sz="2000" b="1" dirty="0" smtClean="0"/>
              <a:t>111,0 тыс.рублей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 расходы на  оборудование подъездных путей к водоемам, очистку противопожарных водоёмов (разворотные площадки в </a:t>
            </a:r>
            <a:r>
              <a:rPr lang="ru-RU" sz="2000" dirty="0" err="1" smtClean="0"/>
              <a:t>д.Бахтино</a:t>
            </a:r>
            <a:r>
              <a:rPr lang="ru-RU" sz="2000" dirty="0" smtClean="0"/>
              <a:t>, </a:t>
            </a:r>
            <a:r>
              <a:rPr lang="ru-RU" sz="2000" dirty="0" err="1" smtClean="0"/>
              <a:t>с.Картмазово</a:t>
            </a:r>
            <a:r>
              <a:rPr lang="ru-RU" sz="2000" dirty="0" smtClean="0"/>
              <a:t>, с.Ликино)- </a:t>
            </a:r>
            <a:r>
              <a:rPr lang="ru-RU" sz="2000" b="1" dirty="0" smtClean="0"/>
              <a:t>163,0 тыс.рублей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 расходы на изготовление, заказ обучающего и информационного   материала, памяток пожарной  безопасности, аншлагов на ПВ (60 </a:t>
            </a:r>
            <a:r>
              <a:rPr lang="ru-RU" sz="2000" dirty="0" err="1" smtClean="0"/>
              <a:t>шт</a:t>
            </a:r>
            <a:r>
              <a:rPr lang="ru-RU" sz="2000" dirty="0" smtClean="0"/>
              <a:t>) -</a:t>
            </a:r>
            <a:r>
              <a:rPr lang="ru-RU" sz="2000" b="1" dirty="0" smtClean="0"/>
              <a:t>19,0 тыс.рублей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- приобретение противопожарного инвентаря (огнетушители 6 шт., шкаф пожарный 1 шт.) – </a:t>
            </a:r>
            <a:r>
              <a:rPr lang="ru-RU" sz="2000" b="1" dirty="0" smtClean="0"/>
              <a:t>9,6 тыс.рублей</a:t>
            </a:r>
            <a:r>
              <a:rPr lang="ru-RU" sz="2000" dirty="0" smtClean="0"/>
              <a:t>.</a:t>
            </a:r>
          </a:p>
          <a:p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Заголовок 3"/>
          <p:cNvSpPr txBox="1">
            <a:spLocks noGrp="1"/>
          </p:cNvSpPr>
          <p:nvPr>
            <p:ph type="title"/>
          </p:nvPr>
        </p:nvSpPr>
        <p:spPr>
          <a:xfrm>
            <a:off x="500034" y="428604"/>
            <a:ext cx="82296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1600200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	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4000528" cy="464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43050"/>
            <a:ext cx="4000528" cy="45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RudnevAA\Desktop\Фото благоустройство\Очистка пруд Бахтино\IMG_20201210_140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4032448" cy="46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IMG_20190208_1629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 useBgFill="1">
        <p:nvSpPr>
          <p:cNvPr id="10" name="Заголовок 3"/>
          <p:cNvSpPr txBox="1"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pic>
        <p:nvPicPr>
          <p:cNvPr id="22529" name="Picture 1" descr="C:\Users\RudnevAA\Desktop\Проруби ВО\IMG_20201221_100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396710" cy="4528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Пожарная безопасность </a:t>
            </a:r>
            <a:endParaRPr lang="ru-RU" sz="3600" dirty="0" smtClean="0"/>
          </a:p>
        </p:txBody>
      </p:sp>
      <p:pic>
        <p:nvPicPr>
          <p:cNvPr id="48131" name="Picture 3" descr="C:\Users\RudnevAA\Desktop\Фото благоустройство\гидранты таблички\IMG_20200605_0931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916832"/>
            <a:ext cx="3779520" cy="4248472"/>
          </a:xfrm>
          <a:prstGeom prst="rect">
            <a:avLst/>
          </a:prstGeom>
          <a:noFill/>
        </p:spPr>
      </p:pic>
      <p:pic>
        <p:nvPicPr>
          <p:cNvPr id="48132" name="Picture 4" descr="C:\Users\RudnevAA\Desktop\Фото благоустройство\гидранты таблички\IMG_20200605_0956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" y="1916832"/>
            <a:ext cx="377952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45973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Расходы в области национальной экономики</a:t>
            </a:r>
            <a:endParaRPr lang="ru-RU" sz="3600" dirty="0"/>
          </a:p>
        </p:txBody>
      </p:sp>
      <p:sp>
        <p:nvSpPr>
          <p:cNvPr id="5" name="Содержимое 6"/>
          <p:cNvSpPr txBox="1">
            <a:spLocks/>
          </p:cNvSpPr>
          <p:nvPr/>
        </p:nvSpPr>
        <p:spPr>
          <a:xfrm>
            <a:off x="467544" y="2132856"/>
            <a:ext cx="8208912" cy="424847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/>
              <a:t>содержание автомобильных дорог общего пользования местного значения в населенных пунктах в зимний период составили </a:t>
            </a:r>
            <a:r>
              <a:rPr lang="ru-RU" sz="2000" b="1" dirty="0" smtClean="0"/>
              <a:t>862,0 тыс.рублей</a:t>
            </a:r>
            <a:r>
              <a:rPr lang="ru-RU" sz="2000" dirty="0" smtClean="0"/>
              <a:t>, 100% от плана на год.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2000" dirty="0" smtClean="0"/>
              <a:t>организация наружного освещения проезжей части автомобильной дороги, в соответствии с требованиями действующего законодательства в п.Красный Богатырь </a:t>
            </a:r>
            <a:r>
              <a:rPr lang="ru-RU" sz="2000" b="1" dirty="0" smtClean="0"/>
              <a:t>в сумме 276,5 тыс.рублей </a:t>
            </a:r>
            <a:r>
              <a:rPr lang="ru-RU" sz="2000" dirty="0" smtClean="0"/>
              <a:t>(Постановление администрации МО «</a:t>
            </a:r>
            <a:r>
              <a:rPr lang="ru-RU" sz="2000" dirty="0" err="1" smtClean="0"/>
              <a:t>Судогодский</a:t>
            </a:r>
            <a:r>
              <a:rPr lang="ru-RU" sz="2000" dirty="0" smtClean="0"/>
              <a:t> район» от 19.05.2020 № 707).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3600" b="1" dirty="0" smtClean="0"/>
              <a:t>Расходы в области национальной экономики</a:t>
            </a:r>
            <a:endParaRPr lang="ru-RU" sz="3600" dirty="0"/>
          </a:p>
        </p:txBody>
      </p:sp>
      <p:pic>
        <p:nvPicPr>
          <p:cNvPr id="1026" name="Picture 2" descr="C:\Users\RudnevAA\Desktop\IMG_20210214_2029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120680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072098"/>
          </a:xfrm>
        </p:spPr>
        <p:txBody>
          <a:bodyPr>
            <a:normAutofit fontScale="70000" lnSpcReduction="20000"/>
          </a:bodyPr>
          <a:lstStyle/>
          <a:p>
            <a:r>
              <a:rPr lang="ru-RU" i="1" dirty="0" smtClean="0"/>
              <a:t>В области жилищного хозяйства израсходовано в сумме </a:t>
            </a:r>
            <a:r>
              <a:rPr lang="ru-RU" b="1" dirty="0" smtClean="0"/>
              <a:t>1 312,6 тыс.рублей </a:t>
            </a:r>
            <a:r>
              <a:rPr lang="ru-RU" dirty="0" smtClean="0"/>
              <a:t>или </a:t>
            </a:r>
            <a:r>
              <a:rPr lang="ru-RU" b="1" dirty="0" smtClean="0"/>
              <a:t>100%</a:t>
            </a:r>
            <a:r>
              <a:rPr lang="ru-RU" dirty="0" smtClean="0"/>
              <a:t> от плана на год</a:t>
            </a:r>
            <a:r>
              <a:rPr lang="ru-RU" i="1" dirty="0" smtClean="0"/>
              <a:t>:</a:t>
            </a:r>
          </a:p>
          <a:p>
            <a:r>
              <a:rPr lang="ru-RU" dirty="0" smtClean="0"/>
              <a:t>в рамках программы  «Капитальный ремонт муниципального жилого фонда муниципального образования Андреевское сельское поселение в 2019-2021 годах» на ремонт муниципальных квартир направлено </a:t>
            </a:r>
            <a:r>
              <a:rPr lang="ru-RU" b="1" dirty="0" smtClean="0"/>
              <a:t>из местного бюджета 721,5 тыс.рублей или 100% от плана  на год </a:t>
            </a:r>
            <a:r>
              <a:rPr lang="ru-RU" dirty="0" smtClean="0"/>
              <a:t>(</a:t>
            </a:r>
            <a:r>
              <a:rPr lang="ru-RU" dirty="0" err="1" smtClean="0"/>
              <a:t>п.Тюрмеровка</a:t>
            </a:r>
            <a:r>
              <a:rPr lang="ru-RU" dirty="0" smtClean="0"/>
              <a:t>, </a:t>
            </a:r>
            <a:r>
              <a:rPr lang="ru-RU" dirty="0" err="1" smtClean="0"/>
              <a:t>п.Болотский</a:t>
            </a:r>
            <a:r>
              <a:rPr lang="ru-RU" dirty="0" smtClean="0"/>
              <a:t>, п.Андреево).</a:t>
            </a:r>
          </a:p>
          <a:p>
            <a:r>
              <a:rPr lang="ru-RU" dirty="0" smtClean="0"/>
              <a:t>  - ремонт муниципального жилого фонда за счет средств бюджета МО «</a:t>
            </a:r>
            <a:r>
              <a:rPr lang="ru-RU" dirty="0" err="1" smtClean="0"/>
              <a:t>Судогодский</a:t>
            </a:r>
            <a:r>
              <a:rPr lang="ru-RU" dirty="0" smtClean="0"/>
              <a:t> район»  израсходовано </a:t>
            </a:r>
            <a:r>
              <a:rPr lang="ru-RU" b="1" dirty="0" smtClean="0"/>
              <a:t>373,0 тыс.рублей</a:t>
            </a:r>
            <a:r>
              <a:rPr lang="ru-RU" dirty="0" smtClean="0"/>
              <a:t> (</a:t>
            </a:r>
            <a:r>
              <a:rPr lang="ru-RU" dirty="0" err="1" smtClean="0"/>
              <a:t>п.Болотский</a:t>
            </a:r>
            <a:r>
              <a:rPr lang="ru-RU" dirty="0" smtClean="0"/>
              <a:t>, п.Андреево, </a:t>
            </a:r>
            <a:r>
              <a:rPr lang="ru-RU" dirty="0" err="1" smtClean="0"/>
              <a:t>п.Тюрмеровка</a:t>
            </a:r>
            <a:r>
              <a:rPr lang="ru-RU" dirty="0" smtClean="0"/>
              <a:t>),  Постановление администрации от 05.11.2020г. № 1783;</a:t>
            </a:r>
          </a:p>
          <a:p>
            <a:r>
              <a:rPr lang="ru-RU" dirty="0" smtClean="0"/>
              <a:t>- произведены расходы на оплату взносов на капитальный ремонт общего имущества в многоквартирных домах за 2020 год (64 квартир, площадь 2996,08 кв.м) в сумме </a:t>
            </a:r>
            <a:r>
              <a:rPr lang="ru-RU" b="1" dirty="0" smtClean="0"/>
              <a:t>218,1 тыс.рублей.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Мероприятий по капитальному ремонту муниципального жилого фонда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000" b="1" dirty="0" smtClean="0"/>
              <a:t>Произведен ремонт муниципальных квартир в том числе:</a:t>
            </a:r>
          </a:p>
          <a:p>
            <a:r>
              <a:rPr lang="ru-RU" sz="2000" dirty="0" smtClean="0"/>
              <a:t>1) замена 3-х оконных блоков и электропроводки, </a:t>
            </a:r>
            <a:r>
              <a:rPr lang="ru-RU" sz="2000" dirty="0" err="1" smtClean="0"/>
              <a:t>п.Тюрмеровка</a:t>
            </a:r>
            <a:r>
              <a:rPr lang="ru-RU" sz="2000" dirty="0" smtClean="0"/>
              <a:t>. ул.Краснознаменная, д.34, кв.7,</a:t>
            </a:r>
          </a:p>
          <a:p>
            <a:r>
              <a:rPr lang="ru-RU" sz="2000" dirty="0" smtClean="0"/>
              <a:t>2) ремонт крыши, п.Андреево, ул.Почтовая д.9, </a:t>
            </a:r>
          </a:p>
          <a:p>
            <a:r>
              <a:rPr lang="ru-RU" sz="2000" dirty="0" smtClean="0"/>
              <a:t>3)  демонтаж и установка окон ПВХ с. Ликино, Лесная 11-12, </a:t>
            </a:r>
          </a:p>
          <a:p>
            <a:r>
              <a:rPr lang="ru-RU" sz="2000" dirty="0" smtClean="0"/>
              <a:t>4) газификация муниципальной квартиры п. Андреево, Первомайская д.3 кв.3. </a:t>
            </a:r>
          </a:p>
          <a:p>
            <a:r>
              <a:rPr lang="ru-RU" sz="2000" dirty="0" smtClean="0"/>
              <a:t>5) замена оконных блоков п. </a:t>
            </a:r>
            <a:r>
              <a:rPr lang="ru-RU" sz="2000" dirty="0" err="1" smtClean="0"/>
              <a:t>Тюрмеровка</a:t>
            </a:r>
            <a:r>
              <a:rPr lang="ru-RU" sz="2000" dirty="0" smtClean="0"/>
              <a:t>, ул. Краснознаменная д.40, кв.12.,</a:t>
            </a:r>
          </a:p>
          <a:p>
            <a:r>
              <a:rPr lang="ru-RU" sz="2000" dirty="0" smtClean="0"/>
              <a:t>6) подводка холодного водоснабжения п.Андреево, ул.Лесозаводская, д.107, кв.3,</a:t>
            </a:r>
          </a:p>
          <a:p>
            <a:r>
              <a:rPr lang="ru-RU" sz="2000" dirty="0" smtClean="0"/>
              <a:t>7) ремонт крыши </a:t>
            </a:r>
            <a:r>
              <a:rPr lang="ru-RU" sz="2000" dirty="0" err="1" smtClean="0"/>
              <a:t>п.Болотский</a:t>
            </a:r>
            <a:r>
              <a:rPr lang="ru-RU" sz="2000" dirty="0" smtClean="0"/>
              <a:t>, ул.Коммунальная, д.2, кв.3, кв.10;</a:t>
            </a:r>
          </a:p>
          <a:p>
            <a:r>
              <a:rPr lang="ru-RU" sz="2000" dirty="0" smtClean="0"/>
              <a:t>8) замена оконных блоков п.Андреево, ул.Первомайская, д.1, кв.27;</a:t>
            </a:r>
          </a:p>
          <a:p>
            <a:r>
              <a:rPr lang="ru-RU" sz="2000" dirty="0" smtClean="0"/>
              <a:t>9) ремонт печи п.Андреево, ул.Труда, д.5, кв.6;</a:t>
            </a:r>
          </a:p>
          <a:p>
            <a:r>
              <a:rPr lang="ru-RU" sz="2000" dirty="0" smtClean="0"/>
              <a:t>10) демонтаж и установка окон ПВХ, замена электропроводки - п. </a:t>
            </a:r>
            <a:r>
              <a:rPr lang="ru-RU" sz="2000" dirty="0" err="1" smtClean="0"/>
              <a:t>Болотский</a:t>
            </a:r>
            <a:r>
              <a:rPr lang="ru-RU" sz="2000" dirty="0" smtClean="0"/>
              <a:t>, ул. Школьная, д.26,кв.6;</a:t>
            </a:r>
          </a:p>
          <a:p>
            <a:r>
              <a:rPr lang="ru-RU" sz="2000" dirty="0" smtClean="0"/>
              <a:t>11) замена электропроводки и печного отопления п. </a:t>
            </a:r>
            <a:r>
              <a:rPr lang="ru-RU" sz="2000" dirty="0" err="1" smtClean="0"/>
              <a:t>Болотский</a:t>
            </a:r>
            <a:r>
              <a:rPr lang="ru-RU" sz="2000" dirty="0" smtClean="0"/>
              <a:t>, ул.Восточная д.5, кв4;</a:t>
            </a:r>
          </a:p>
          <a:p>
            <a:r>
              <a:rPr lang="ru-RU" sz="2000" dirty="0" smtClean="0"/>
              <a:t>12) демонтаж и установка окон ПВХ п. Андреево, ул.Лесозаводская, д.45, кв.1</a:t>
            </a:r>
            <a:endParaRPr lang="ru-RU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Мероприятий по капитальному ремонту муниципального жилого фонда</a:t>
            </a:r>
            <a:endParaRPr lang="ru-RU" sz="2400" b="1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628801"/>
            <a:ext cx="3888431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388843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2"/>
            <a:ext cx="8229600" cy="5643602"/>
          </a:xfrm>
        </p:spPr>
        <p:txBody>
          <a:bodyPr>
            <a:noAutofit/>
          </a:bodyPr>
          <a:lstStyle/>
          <a:p>
            <a:r>
              <a:rPr lang="ru-RU" sz="1600" u="sng" dirty="0" smtClean="0"/>
              <a:t>В рамках благоустройства</a:t>
            </a:r>
            <a:r>
              <a:rPr lang="ru-RU" sz="1600" b="1" dirty="0" smtClean="0"/>
              <a:t> </a:t>
            </a:r>
            <a:r>
              <a:rPr lang="ru-RU" sz="1600" dirty="0" smtClean="0"/>
              <a:t>исполнены бюджетные средства в сумме 9 022,7 тыс.рублей или 91,6 % от плана на год, в том числе:</a:t>
            </a:r>
          </a:p>
          <a:p>
            <a:r>
              <a:rPr lang="ru-RU" sz="1600" u="sng" dirty="0" smtClean="0"/>
              <a:t>Мероприятия в рамках МП "Благоустройство территории муниципального образования Андреевское сельское поселение на 2018-2020г.г." </a:t>
            </a:r>
            <a:r>
              <a:rPr lang="ru-RU" sz="1600" dirty="0" smtClean="0"/>
              <a:t>израсходованы бюджетные ассигнования с сумме 8 404,2 тыс.рублей или  91%  от плана на год, в том числе:</a:t>
            </a:r>
          </a:p>
          <a:p>
            <a:r>
              <a:rPr lang="ru-RU" sz="1600" dirty="0" smtClean="0"/>
              <a:t>- расходы по расчистке прудов в сумме 74,8 тыс.рублей (д.Бахтино-225 кв.м);</a:t>
            </a:r>
          </a:p>
          <a:p>
            <a:r>
              <a:rPr lang="ru-RU" sz="1600" dirty="0" smtClean="0"/>
              <a:t>-	расходы на оплату уличного освещения составили в сумме 4 347,3,0 тыс.рублей или 100 % от плана на 2020 год, кредиторской задолженности по расчетам с организациями за услуги потребления уличного освещения по состоянию на 01.01.2021г. нет.</a:t>
            </a:r>
          </a:p>
          <a:p>
            <a:pPr lvl="0"/>
            <a:r>
              <a:rPr lang="ru-RU" sz="1600" dirty="0" smtClean="0"/>
              <a:t>содержание мест захоронения (содержание общественных кладбищ)-  81,7 тыс.рублей;</a:t>
            </a:r>
          </a:p>
          <a:p>
            <a:pPr lvl="0"/>
            <a:r>
              <a:rPr lang="ru-RU" sz="1600" dirty="0" smtClean="0"/>
              <a:t>ликвидация аварийных деревьев (44 шт.) – 242,2 тыс.рублей;</a:t>
            </a:r>
          </a:p>
          <a:p>
            <a:r>
              <a:rPr lang="ru-RU" sz="1600" dirty="0" smtClean="0"/>
              <a:t>- скашивание травы на территории общего пользования (2 140,6 т.кв.м.)-  310,3 тыс.рублей;</a:t>
            </a:r>
          </a:p>
          <a:p>
            <a:r>
              <a:rPr lang="ru-RU" sz="1600" dirty="0" smtClean="0"/>
              <a:t>-	расходы по содержанию, ремонту, замене фонарей уличного освещения (250 шт.)- 687,0 тыс.рублей;</a:t>
            </a:r>
          </a:p>
          <a:p>
            <a:endParaRPr lang="ru-RU" sz="1600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 useBgFill="1">
        <p:nvSpPr>
          <p:cNvPr id="9" name="TextBox 8"/>
          <p:cNvSpPr txBox="1"/>
          <p:nvPr/>
        </p:nvSpPr>
        <p:spPr>
          <a:xfrm>
            <a:off x="928662" y="428604"/>
            <a:ext cx="785818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/>
              <a:t>Демографические показатели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00100" y="4786322"/>
            <a:ext cx="7358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1500174"/>
            <a:ext cx="8072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Демографические показатели остаются неизменными:</a:t>
            </a:r>
            <a:endParaRPr lang="ru-RU" sz="2400" i="1" dirty="0" smtClean="0"/>
          </a:p>
          <a:p>
            <a:r>
              <a:rPr lang="ru-RU" sz="2000" dirty="0" smtClean="0"/>
              <a:t>	</a:t>
            </a:r>
            <a:r>
              <a:rPr lang="ru-RU" sz="2400" i="1" dirty="0" smtClean="0"/>
              <a:t> Площадь поселения составляет– 55202 га, общая  площадь  застроенных  земель  – 674 га. Административным центром сельского поселения в соответствие с Законом Владимирской области от 13.05.2005г № 60-ОЗ является п.Андреево. Население муниципального образования Андреевское сельское поселение на 01.01.2021г. составляет - 6603 человек.</a:t>
            </a:r>
            <a:endParaRPr lang="ru-RU" sz="2400" i="1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31036" y="-12430237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4501946" y="-12277836"/>
            <a:ext cx="407196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8" descr="1353757738_news_166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7" y="4641253"/>
            <a:ext cx="5572165" cy="20516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363272" cy="5073427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- прочие мероприятия в рамках благоустройства (санитарная обработка против  COVID-19 общественных территорий (автобусные остановки, детские площадки), санитарная обработка от клещей на детских площадках, вывоз щебня и  планировка  у объектов </a:t>
            </a:r>
            <a:r>
              <a:rPr lang="ru-RU" dirty="0" err="1" smtClean="0"/>
              <a:t>соц.сферы,общественных</a:t>
            </a:r>
            <a:r>
              <a:rPr lang="ru-RU" dirty="0" smtClean="0"/>
              <a:t> </a:t>
            </a:r>
            <a:r>
              <a:rPr lang="ru-RU" dirty="0" err="1" smtClean="0"/>
              <a:t>объектов</a:t>
            </a:r>
            <a:r>
              <a:rPr lang="ru-RU" dirty="0" smtClean="0"/>
              <a:t> (щебень за счет благотворительной деятельности), содержание в зимний период общественных мест (памятников ВОВ, сквер) , распиловка, транспортировка, сжигание  аварийных деревьев (порубочных остатков), заработная плата по договору гражданско-правового характера за уборку мусора вокруг контейнерных баков, благоустройство хоккейного корта п.Андреево – 1 956,4 тыс.рублей;</a:t>
            </a:r>
          </a:p>
          <a:p>
            <a:r>
              <a:rPr lang="ru-RU" dirty="0" smtClean="0"/>
              <a:t>     - расходы по осуществлению контроля за соблюдением Правил благоустройства (Соглашение по передаче полномочий МО «</a:t>
            </a:r>
            <a:r>
              <a:rPr lang="ru-RU" dirty="0" err="1" smtClean="0"/>
              <a:t>Судогодский</a:t>
            </a:r>
            <a:r>
              <a:rPr lang="ru-RU" dirty="0" smtClean="0"/>
              <a:t> район») – 215,0 тыс.рублей;</a:t>
            </a:r>
          </a:p>
          <a:p>
            <a:r>
              <a:rPr lang="ru-RU" dirty="0" smtClean="0"/>
              <a:t>    - мероприятия по изготовлению и установке памятника всем участникам в Великой Отечественной войне через добровольные пожертвования граждан в  поселке </a:t>
            </a:r>
            <a:r>
              <a:rPr lang="ru-RU" dirty="0" err="1" smtClean="0"/>
              <a:t>Тюрмеровка</a:t>
            </a:r>
            <a:r>
              <a:rPr lang="ru-RU" dirty="0" smtClean="0"/>
              <a:t> (за счет средств жителей и областного бюджета) в сумме 464,8 тыс.рублей;</a:t>
            </a:r>
          </a:p>
          <a:p>
            <a:r>
              <a:rPr lang="ru-RU" dirty="0" smtClean="0"/>
              <a:t>    - обустройство и восстановление воинского захоронения участника  ВОВ на гражданском кладбище </a:t>
            </a:r>
            <a:r>
              <a:rPr lang="ru-RU" dirty="0" err="1" smtClean="0"/>
              <a:t>с.Картмазово</a:t>
            </a:r>
            <a:r>
              <a:rPr lang="ru-RU" dirty="0" smtClean="0"/>
              <a:t>, в рамках реализации Федеральной целевой программы "Увековечение памяти погибших при защите Отечества на 2019-2024 годы" и средств местного бюджета в сумме 25,3 тыс.рублей</a:t>
            </a:r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67544" y="360607"/>
            <a:ext cx="8373616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17409" name="Picture 1" descr="C:\Users\RudnevAA\Desktop\Фото благоустройство\СДК Ликино фото\IMG-bf9d7ef9c062bd7b39b291f443af6b70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816424" cy="4032448"/>
          </a:xfrm>
          <a:prstGeom prst="rect">
            <a:avLst/>
          </a:prstGeom>
          <a:noFill/>
        </p:spPr>
      </p:pic>
      <p:pic>
        <p:nvPicPr>
          <p:cNvPr id="17412" name="Picture 4" descr="C:\Users\RudnevAA\Desktop\Фото благоустройство\СДК Ликино фото\IMG_20200831_152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4148336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16385" name="Picture 1" descr="C:\Users\RudnevAA\Desktop\Фото благоустройство\Андреево ждпереход контейнерная площадка пр№1\IMG_20200910_155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3960440" cy="4248471"/>
          </a:xfrm>
          <a:prstGeom prst="rect">
            <a:avLst/>
          </a:prstGeom>
          <a:noFill/>
        </p:spPr>
      </p:pic>
      <p:pic>
        <p:nvPicPr>
          <p:cNvPr id="16387" name="Picture 3" descr="C:\Users\RudnevAA\Desktop\Фото благоустройство\Андреево ждпереход контейнерная площадка пр№1\IMG_20200910_16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396044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15361" name="Picture 1" descr="C:\Users\RudnevAA\Desktop\Фото благоустройство\Труба Болотский\IMG_20200902_130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3905538" cy="4464496"/>
          </a:xfrm>
          <a:prstGeom prst="rect">
            <a:avLst/>
          </a:prstGeom>
          <a:noFill/>
        </p:spPr>
      </p:pic>
      <p:pic>
        <p:nvPicPr>
          <p:cNvPr id="15363" name="Picture 3" descr="C:\Users\RudnevAA\Desktop\Фото благоустройство\Фото\IMG_20200623_112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032448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51202" name="Picture 2" descr="C:\Users\RudnevAA\Desktop\Фото благоустройство\фото окос территории Андреево\IMG_20200608_10560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72816"/>
            <a:ext cx="4032448" cy="4464496"/>
          </a:xfrm>
          <a:prstGeom prst="rect">
            <a:avLst/>
          </a:prstGeom>
          <a:noFill/>
        </p:spPr>
      </p:pic>
      <p:pic>
        <p:nvPicPr>
          <p:cNvPr id="51203" name="Picture 3" descr="C:\Users\RudnevAA\Desktop\Фото благоустройство\фото окос территории Андреево\IMG_20200605_1029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3960440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13313" name="Picture 1" descr="D:\Документы\Фото памятник ВОВ\Тюрмировка\IMG_20200817_1407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446" y="1700808"/>
            <a:ext cx="3779520" cy="4464496"/>
          </a:xfrm>
          <a:prstGeom prst="rect">
            <a:avLst/>
          </a:prstGeom>
          <a:noFill/>
        </p:spPr>
      </p:pic>
      <p:pic>
        <p:nvPicPr>
          <p:cNvPr id="13314" name="Picture 2" descr="D:\Документы\Фото памятник ВОВ\Болотский\IMG_20201130_1622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013265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благоустройства, ремонт дорог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400" dirty="0" smtClean="0"/>
              <a:t>Выполнен ремонт в асфальтовом покрытии п. </a:t>
            </a:r>
            <a:r>
              <a:rPr lang="ru-RU" sz="2400" dirty="0" err="1" smtClean="0"/>
              <a:t>Кр</a:t>
            </a:r>
            <a:r>
              <a:rPr lang="ru-RU" sz="2400" dirty="0" smtClean="0"/>
              <a:t>. Богатырь, ул. Пионерская, ул. Молодежная и п. </a:t>
            </a:r>
            <a:r>
              <a:rPr lang="ru-RU" sz="2400" dirty="0" err="1" smtClean="0"/>
              <a:t>Болотский</a:t>
            </a:r>
            <a:r>
              <a:rPr lang="ru-RU" sz="2400" dirty="0" smtClean="0"/>
              <a:t> ул. Клубная.</a:t>
            </a:r>
          </a:p>
          <a:p>
            <a:r>
              <a:rPr lang="ru-RU" sz="2400" dirty="0" smtClean="0"/>
              <a:t>Выполнен ямочный ремонт дорожного полотна асфальтобитумной крошкой улиц  Почтовая, Красная, Первомайская п. Андреево, п. </a:t>
            </a:r>
            <a:r>
              <a:rPr lang="ru-RU" sz="2400" dirty="0" err="1" smtClean="0"/>
              <a:t>Кр</a:t>
            </a:r>
            <a:r>
              <a:rPr lang="ru-RU" sz="2400" dirty="0" smtClean="0"/>
              <a:t>. Богатырь ул. Площадь Победы, Гагарина, Ленина.</a:t>
            </a:r>
          </a:p>
          <a:p>
            <a:r>
              <a:rPr lang="ru-RU" sz="2400" dirty="0" smtClean="0"/>
              <a:t>Выполнен ямочный ремонт дорожного полотна щебнем улиц  Почтовая, Красная Слобода, проезд от ул. Первомайская  на ул. Лесозаводская у рынка, ул. Лесная, ул. Парковая, ул. Железнодорожная, ул. Советская, проезд от ул. Октябрьская  на ул. Лейтенанта Гаврилова п. Андреево, д. Новая ул. Колхозная.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  <p:pic>
        <p:nvPicPr>
          <p:cNvPr id="52226" name="Picture 2" descr="C:\Users\RudnevAA\Desktop\Фото благоустройство\Ремонт дороги Болотский ул Клубная, Кр. Богатырь\IMG-36b1a2b1924d04129b7704bf42a996cb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744416" cy="3960440"/>
          </a:xfrm>
          <a:prstGeom prst="rect">
            <a:avLst/>
          </a:prstGeom>
          <a:noFill/>
        </p:spPr>
      </p:pic>
      <p:pic>
        <p:nvPicPr>
          <p:cNvPr id="52227" name="Picture 3" descr="C:\Users\RudnevAA\Desktop\Фото благоустройство\Ремонт дороги Болотский ул Клубная, Кр. Богатырь\ул. Молодежная Кр. Богатырь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73420"/>
            <a:ext cx="3888432" cy="3831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RudnevAA\Desktop\Фото благоустройство\Ремонт дороги Болотский ул Клубная, Кр. Богатырь\ул. Пионерская Кр. Богатыр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73420"/>
            <a:ext cx="3744416" cy="4263891"/>
          </a:xfrm>
          <a:prstGeom prst="rect">
            <a:avLst/>
          </a:prstGeom>
          <a:noFill/>
        </p:spPr>
      </p:pic>
      <p:pic>
        <p:nvPicPr>
          <p:cNvPr id="53251" name="Picture 3" descr="C:\Users\RudnevAA\Desktop\Фото благоустройство\Ремонт дороги ул Железнодорожная\IMG_20200715_0908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3888432" cy="4191883"/>
          </a:xfrm>
          <a:prstGeom prst="rect">
            <a:avLst/>
          </a:prstGeom>
          <a:noFill/>
        </p:spPr>
      </p:pic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RudnevAA\Desktop\Фото благоустройство\Ремонт дороги ул Железнодорожная\IMG_20200715_090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3888432" cy="4176463"/>
          </a:xfrm>
          <a:prstGeom prst="rect">
            <a:avLst/>
          </a:prstGeom>
          <a:noFill/>
        </p:spPr>
      </p:pic>
      <p:pic>
        <p:nvPicPr>
          <p:cNvPr id="54275" name="Picture 3" descr="C:\Users\RudnevAA\Desktop\Фото благоустройство\фото ремонт дорог Андреево 2020г\IMG_20200706_085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7740" y="1916832"/>
            <a:ext cx="3898716" cy="4176464"/>
          </a:xfrm>
          <a:prstGeom prst="rect">
            <a:avLst/>
          </a:prstGeom>
          <a:noFill/>
        </p:spPr>
      </p:pic>
      <p:sp useBgFill="1"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Мероприятия</a:t>
            </a:r>
            <a:r>
              <a:rPr lang="ru-RU" sz="2400" b="1" u="sng" dirty="0" smtClean="0">
                <a:uFill>
                  <a:solidFill>
                    <a:schemeClr val="bg1"/>
                  </a:solidFill>
                </a:uFill>
              </a:rPr>
              <a:t> в рамках благоустройства</a:t>
            </a:r>
            <a:r>
              <a:rPr lang="ru-RU" sz="2400" b="1" dirty="0" smtClean="0">
                <a:uFill>
                  <a:solidFill>
                    <a:schemeClr val="bg1"/>
                  </a:solidFill>
                </a:uFill>
              </a:rPr>
              <a:t> </a:t>
            </a:r>
            <a:endParaRPr lang="ru-RU" sz="2400" b="1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8715436" cy="6215082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По социальному обслуживанию населения</a:t>
            </a:r>
            <a:r>
              <a:rPr lang="ru-RU" sz="2400" dirty="0" smtClean="0"/>
              <a:t>  </a:t>
            </a:r>
            <a:r>
              <a:rPr lang="ru-RU" sz="2000" dirty="0" smtClean="0"/>
              <a:t>была проведена следующая работа:</a:t>
            </a:r>
            <a:br>
              <a:rPr lang="ru-RU" sz="2000" dirty="0" smtClean="0"/>
            </a:br>
            <a:r>
              <a:rPr lang="ru-RU" sz="2000" dirty="0" smtClean="0"/>
              <a:t>- консультативные услуги- 270;</a:t>
            </a:r>
            <a:br>
              <a:rPr lang="ru-RU" sz="2000" dirty="0" smtClean="0"/>
            </a:br>
            <a:r>
              <a:rPr lang="ru-RU" sz="2000" dirty="0" smtClean="0"/>
              <a:t>- обследование жилищно-бытовых условий граждан- 242;</a:t>
            </a:r>
            <a:br>
              <a:rPr lang="ru-RU" sz="2000" dirty="0" smtClean="0"/>
            </a:br>
            <a:r>
              <a:rPr lang="ru-RU" sz="2000" dirty="0" smtClean="0"/>
              <a:t>- помощь в оформлении документов (удостоверений «Дети войны»)- 193;</a:t>
            </a:r>
            <a:br>
              <a:rPr lang="ru-RU" sz="2000" dirty="0" smtClean="0"/>
            </a:br>
            <a:r>
              <a:rPr lang="ru-RU" sz="2000" dirty="0" smtClean="0"/>
              <a:t>- оформление договоров, ходатайств – 3;</a:t>
            </a:r>
            <a:br>
              <a:rPr lang="ru-RU" sz="2000" dirty="0" smtClean="0"/>
            </a:br>
            <a:r>
              <a:rPr lang="ru-RU" sz="2000" dirty="0" smtClean="0"/>
              <a:t>- предоставление сведений по иностранным гражданам – 5;</a:t>
            </a:r>
            <a:br>
              <a:rPr lang="ru-RU" sz="2000" dirty="0" smtClean="0"/>
            </a:br>
            <a:r>
              <a:rPr lang="ru-RU" sz="2000" dirty="0" smtClean="0"/>
              <a:t>- содействие в ЕДВ и ЕДК – 93;</a:t>
            </a:r>
            <a:br>
              <a:rPr lang="ru-RU" sz="2000" dirty="0" smtClean="0"/>
            </a:br>
            <a:r>
              <a:rPr lang="ru-RU" sz="2000" dirty="0" smtClean="0"/>
              <a:t>- сопровождение клиента-4;</a:t>
            </a:r>
            <a:br>
              <a:rPr lang="ru-RU" sz="2000" dirty="0" smtClean="0"/>
            </a:br>
            <a:r>
              <a:rPr lang="ru-RU" sz="2000" dirty="0" smtClean="0"/>
              <a:t>- посещение - 30- 272;</a:t>
            </a:r>
            <a:br>
              <a:rPr lang="ru-RU" sz="2000" dirty="0" smtClean="0"/>
            </a:br>
            <a:r>
              <a:rPr lang="ru-RU" sz="2000" dirty="0" smtClean="0"/>
              <a:t>- проведены клубы общения по интересам – 50;</a:t>
            </a:r>
            <a:br>
              <a:rPr lang="ru-RU" sz="2000" dirty="0" smtClean="0"/>
            </a:br>
            <a:r>
              <a:rPr lang="ru-RU" sz="2000" dirty="0" smtClean="0"/>
              <a:t>- организация </a:t>
            </a:r>
            <a:r>
              <a:rPr lang="ru-RU" sz="2000" dirty="0" err="1" smtClean="0"/>
              <a:t>досуговой</a:t>
            </a:r>
            <a:r>
              <a:rPr lang="ru-RU" sz="2000" dirty="0" smtClean="0"/>
              <a:t> деятельности (праздничные мероприятия, поездки) – 206;</a:t>
            </a:r>
            <a:br>
              <a:rPr lang="ru-RU" sz="2000" dirty="0" smtClean="0"/>
            </a:br>
            <a:r>
              <a:rPr lang="ru-RU" sz="2000" dirty="0" smtClean="0"/>
              <a:t>- вручение открыток, уведомлений – 75;</a:t>
            </a:r>
            <a:br>
              <a:rPr lang="ru-RU" sz="2000" dirty="0" smtClean="0"/>
            </a:br>
            <a:r>
              <a:rPr lang="ru-RU" sz="2000" dirty="0" smtClean="0"/>
              <a:t>- инструктаж по противопожарной безопасности – 149;</a:t>
            </a:r>
            <a:br>
              <a:rPr lang="ru-RU" sz="2000" dirty="0" smtClean="0"/>
            </a:br>
            <a:r>
              <a:rPr lang="ru-RU" sz="2000" dirty="0" smtClean="0"/>
              <a:t>- обеспечение продуктовыми наборами-77;</a:t>
            </a:r>
            <a:br>
              <a:rPr lang="ru-RU" sz="2000" dirty="0" smtClean="0"/>
            </a:br>
            <a:r>
              <a:rPr lang="ru-RU" sz="2000" dirty="0" smtClean="0"/>
              <a:t>- обеспечение одеждой и обувью-54.</a:t>
            </a:r>
            <a:br>
              <a:rPr lang="ru-RU" sz="2000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 </a:t>
            </a:r>
            <a:endParaRPr lang="ru-RU" sz="1800" b="1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28596" y="142852"/>
            <a:ext cx="828680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/>
              <a:t>СОЦИАЛЬНОЕ ОБСЛУЖИВАНИЕ НАСЕЛЕНИЯ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8145284" y="-12430236"/>
            <a:ext cx="336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578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uFill>
                  <a:solidFill>
                    <a:schemeClr val="bg1"/>
                  </a:solidFill>
                </a:uFill>
              </a:rPr>
              <a:t>    </a:t>
            </a:r>
            <a:r>
              <a:rPr lang="ru-RU" sz="2800" dirty="0" smtClean="0"/>
              <a:t>Мероприятия в рамках МП </a:t>
            </a:r>
            <a:r>
              <a:rPr lang="ru-RU" sz="2800" u="sng" dirty="0" smtClean="0"/>
              <a:t>"Энергосбережение в муниципальном образовании Андреевское сельское поселение </a:t>
            </a:r>
            <a:r>
              <a:rPr lang="ru-RU" sz="2800" u="sng" dirty="0" err="1" smtClean="0"/>
              <a:t>Судогодского</a:t>
            </a:r>
            <a:r>
              <a:rPr lang="ru-RU" sz="2800" u="sng" dirty="0" smtClean="0"/>
              <a:t> района Владимирской области на 2015-2020г.г</a:t>
            </a:r>
            <a:r>
              <a:rPr lang="ru-RU" sz="2800" dirty="0" smtClean="0"/>
              <a:t>."  исполнены сумме 481,8 тыс.рублей (100% от плана на год) по замене ламп  уличного освещения на энергосберегающие  с установкой приборов учета п.Андреево, п.Красный Богатырь.</a:t>
            </a:r>
            <a:endParaRPr lang="ru-RU" sz="2800" i="1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МЦП</a:t>
            </a:r>
            <a:r>
              <a:rPr lang="en-US" sz="2800" b="1" i="1" dirty="0" smtClean="0"/>
              <a:t> ”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 Энергосбережение</a:t>
            </a:r>
            <a:r>
              <a:rPr lang="en-US" sz="2800" b="1" i="1" dirty="0" smtClean="0"/>
              <a:t>”</a:t>
            </a:r>
            <a:endParaRPr lang="ru-RU" sz="2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1785949"/>
          </a:xfrm>
        </p:spPr>
        <p:txBody>
          <a:bodyPr>
            <a:normAutofit fontScale="92500" lnSpcReduction="10000"/>
          </a:bodyPr>
          <a:lstStyle/>
          <a:p>
            <a:r>
              <a:rPr lang="ru-RU" b="1" u="sng" dirty="0" smtClean="0"/>
              <a:t>В рамках охраны окружающей среды</a:t>
            </a:r>
            <a:r>
              <a:rPr lang="ru-RU" dirty="0" smtClean="0"/>
              <a:t> произведена ликвидация несанкционированных свалок (341 куб.м) – 136,7 тыс.рублей, 100% от плана на год;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i="1" dirty="0" smtClean="0"/>
              <a:t>Расходы в рамках </a:t>
            </a:r>
            <a:r>
              <a:rPr lang="ru-RU" sz="2800" b="1" i="1" dirty="0" smtClean="0">
                <a:uFill>
                  <a:solidFill>
                    <a:schemeClr val="bg1"/>
                  </a:solidFill>
                </a:uFill>
              </a:rPr>
              <a:t>охраны окружающей среды </a:t>
            </a:r>
            <a:endParaRPr lang="ru-RU" sz="28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388843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RudnevAA\Desktop\Фото благоустройство\Уборка кладбище Картмазово\IMG_20201103_1025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708920"/>
            <a:ext cx="3858766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endParaRPr lang="ru-RU" sz="3200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2428891"/>
          </a:xfrm>
        </p:spPr>
        <p:txBody>
          <a:bodyPr>
            <a:normAutofit fontScale="92500"/>
          </a:bodyPr>
          <a:lstStyle/>
          <a:p>
            <a:r>
              <a:rPr lang="ru-RU" b="1" u="sng" dirty="0" smtClean="0"/>
              <a:t>Расходы в области молодежной политики</a:t>
            </a:r>
            <a:r>
              <a:rPr lang="ru-RU" b="1" dirty="0" smtClean="0"/>
              <a:t> </a:t>
            </a:r>
            <a:r>
              <a:rPr lang="ru-RU" dirty="0" smtClean="0"/>
              <a:t>исполнены в сумме 78,0 тыс.рублей  (на 67,8 % ниже уровня 2019года) не проводился ряд мероприятий для детей и молодежи в связи с эпидемиологической обстановкой COVID-19.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/>
          </p:cNvSpPr>
          <p:nvPr/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i="1" dirty="0" smtClean="0"/>
              <a:t>Расходы в области молодежной политики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356992"/>
            <a:ext cx="453650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56992"/>
            <a:ext cx="417646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5411807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На содержание 7 учреждений культуры, расположенных на территории муниципального образования Андреевское сельское поселение в виде межбюджетных трансфертов муниципальному образованию «</a:t>
            </a:r>
            <a:r>
              <a:rPr lang="ru-RU" dirty="0" err="1" smtClean="0"/>
              <a:t>Судогодский</a:t>
            </a:r>
            <a:r>
              <a:rPr lang="ru-RU" dirty="0" smtClean="0"/>
              <a:t> район» перечислено 4 820,2 тыс.рублей  (16,7 % от общих расходов бюджета) на 2,7 % выше уровня 2019 года:</a:t>
            </a:r>
          </a:p>
          <a:p>
            <a:r>
              <a:rPr lang="ru-RU" dirty="0" smtClean="0"/>
              <a:t>- на осуществление части полномочий по решению вопросов создания условий для организации досуга и обеспечения жителей поселения организаций культуры обеспечению жителей поселения услугами культуры, Соглашение по переданным полномочиям по организации культурного обслуживания населения в МО Андреевское сельское поселение от 16.12.2019г. № 83, с изменениями).</a:t>
            </a:r>
          </a:p>
          <a:p>
            <a:r>
              <a:rPr lang="ru-RU" b="1" dirty="0" smtClean="0"/>
              <a:t> </a:t>
            </a:r>
            <a:endParaRPr lang="ru-RU" dirty="0" smtClean="0"/>
          </a:p>
          <a:p>
            <a:endParaRPr lang="ru-RU" i="1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Расходы в области культуры и кинематографии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3437003"/>
          </a:xfrm>
        </p:spPr>
        <p:txBody>
          <a:bodyPr>
            <a:normAutofit lnSpcReduction="10000"/>
          </a:bodyPr>
          <a:lstStyle/>
          <a:p>
            <a:r>
              <a:rPr lang="ru-RU" b="1" u="sng" dirty="0" smtClean="0"/>
              <a:t>Расходы </a:t>
            </a:r>
            <a:r>
              <a:rPr lang="ru-RU" dirty="0" smtClean="0"/>
              <a:t>исполнены в сумме 71,0 тыс.рублей в три раза ниже уровня 2019 года (со </a:t>
            </a:r>
            <a:r>
              <a:rPr lang="en-US" dirty="0" smtClean="0"/>
              <a:t>II</a:t>
            </a:r>
            <a:r>
              <a:rPr lang="ru-RU" dirty="0" smtClean="0"/>
              <a:t> по </a:t>
            </a:r>
            <a:r>
              <a:rPr lang="en-US" dirty="0" smtClean="0"/>
              <a:t>IV</a:t>
            </a:r>
            <a:r>
              <a:rPr lang="ru-RU" dirty="0" smtClean="0"/>
              <a:t> квартал не проводились мероприятия в связи с эпидемиологической обстановкой COVID-19).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/>
              <a:t> 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Расходы в области физической культуры и спорта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500726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Продолжить работу:</a:t>
            </a:r>
          </a:p>
          <a:p>
            <a:r>
              <a:rPr lang="ru-RU" dirty="0" smtClean="0"/>
              <a:t>- </a:t>
            </a:r>
            <a:r>
              <a:rPr lang="x-none" smtClean="0"/>
              <a:t>Реализация муниципальных программ</a:t>
            </a:r>
            <a:r>
              <a:rPr lang="ru-RU" dirty="0" smtClean="0"/>
              <a:t>, в том числе  по «Энергосбережению» в части освещения населенных пунктов: </a:t>
            </a:r>
            <a:r>
              <a:rPr lang="ru-RU" dirty="0" err="1" smtClean="0"/>
              <a:t>с.Картмазово</a:t>
            </a:r>
            <a:r>
              <a:rPr lang="ru-RU" dirty="0" smtClean="0"/>
              <a:t>, п.Андреево; п.Красный богатырь, </a:t>
            </a:r>
            <a:r>
              <a:rPr lang="ru-RU" dirty="0" err="1" smtClean="0"/>
              <a:t>п.Тюрмеровка</a:t>
            </a:r>
            <a:r>
              <a:rPr lang="ru-RU" dirty="0" smtClean="0"/>
              <a:t>, </a:t>
            </a:r>
            <a:r>
              <a:rPr lang="ru-RU" dirty="0" err="1" smtClean="0"/>
              <a:t>д.Брыкино</a:t>
            </a:r>
            <a:r>
              <a:rPr lang="ru-RU" dirty="0" smtClean="0"/>
              <a:t>, д.Васильево </a:t>
            </a:r>
          </a:p>
          <a:p>
            <a:r>
              <a:rPr lang="ru-RU" dirty="0" smtClean="0"/>
              <a:t>- </a:t>
            </a:r>
            <a:r>
              <a:rPr lang="x-none" smtClean="0"/>
              <a:t>Мероприятия по противопожарной безопасности</a:t>
            </a:r>
            <a:r>
              <a:rPr lang="ru-RU" dirty="0" smtClean="0"/>
              <a:t>; </a:t>
            </a:r>
          </a:p>
          <a:p>
            <a:r>
              <a:rPr lang="ru-RU" dirty="0" smtClean="0"/>
              <a:t>- </a:t>
            </a:r>
            <a:r>
              <a:rPr lang="x-none" smtClean="0"/>
              <a:t>Оказание содействия населению в газификации домовладений в п.Тюрмеровка, с.Ликино. </a:t>
            </a:r>
            <a:endParaRPr lang="ru-RU" dirty="0" smtClean="0"/>
          </a:p>
          <a:p>
            <a:r>
              <a:rPr lang="ru-RU" dirty="0" smtClean="0"/>
              <a:t>- Ремонт муниципального жилищного фонда</a:t>
            </a:r>
          </a:p>
          <a:p>
            <a:r>
              <a:rPr lang="ru-RU" dirty="0" smtClean="0"/>
              <a:t>- Л</a:t>
            </a:r>
            <a:r>
              <a:rPr lang="x-none" smtClean="0"/>
              <a:t>иквидаци</a:t>
            </a:r>
            <a:r>
              <a:rPr lang="ru-RU" dirty="0" smtClean="0"/>
              <a:t>я</a:t>
            </a:r>
            <a:r>
              <a:rPr lang="x-none" smtClean="0"/>
              <a:t> несанкционированных свалок на территории поселе</a:t>
            </a:r>
            <a:r>
              <a:rPr lang="ru-RU" dirty="0" err="1" smtClean="0"/>
              <a:t>ния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x-none" smtClean="0"/>
              <a:t>Ликвидация аварийных деревьев по заявлениям граждан.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	</a:t>
            </a:r>
            <a:br>
              <a:rPr lang="ru-RU" i="1" dirty="0" smtClean="0"/>
            </a:br>
            <a:endParaRPr lang="ru-RU" i="1" dirty="0" smtClean="0"/>
          </a:p>
          <a:p>
            <a:endParaRPr lang="ru-RU" dirty="0"/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57200" y="274638"/>
            <a:ext cx="822960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800" b="1" dirty="0" smtClean="0"/>
              <a:t>          Планируемые  мероприятия в 2021 году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607223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Благодарю за внимание и сотрудничество уважаемые коллеги!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спасибо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357166"/>
            <a:ext cx="3668438" cy="2714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85720" y="2857496"/>
            <a:ext cx="8858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7" name="Заголовок 3"/>
          <p:cNvSpPr txBox="1">
            <a:spLocks/>
          </p:cNvSpPr>
          <p:nvPr/>
        </p:nvSpPr>
        <p:spPr>
          <a:xfrm>
            <a:off x="142844" y="214290"/>
            <a:ext cx="8786874" cy="36933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b="1" dirty="0" smtClean="0"/>
              <a:t>Обеспечению жилыми помещениями малоимущих граждан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ru-RU" sz="2400" b="1" dirty="0" smtClean="0"/>
              <a:t>Исполняются полномочия по обеспечению жилыми помещениями малоимущих граждан:</a:t>
            </a:r>
            <a:endParaRPr lang="ru-RU" sz="2400" dirty="0" smtClean="0"/>
          </a:p>
          <a:p>
            <a:r>
              <a:rPr lang="ru-RU" sz="2400" dirty="0" smtClean="0"/>
              <a:t>Поставлено на учет получения жилья  4  семьи: в т.ч.</a:t>
            </a:r>
          </a:p>
          <a:p>
            <a:r>
              <a:rPr lang="ru-RU" sz="2400" dirty="0" smtClean="0"/>
              <a:t>      -  многодетные семьи – 4</a:t>
            </a:r>
          </a:p>
          <a:p>
            <a:r>
              <a:rPr lang="ru-RU" sz="2400" dirty="0" smtClean="0"/>
              <a:t>Всего на очереди на 01.01.2021 г. в списке числится  - 48 семей в т.ч.:</a:t>
            </a:r>
          </a:p>
          <a:p>
            <a:r>
              <a:rPr lang="ru-RU" sz="2400" dirty="0" smtClean="0"/>
              <a:t>многодетных -20 , молодых семей -8, погорельцев – 6, </a:t>
            </a:r>
          </a:p>
          <a:p>
            <a:r>
              <a:rPr lang="ru-RU" sz="2400" dirty="0" smtClean="0"/>
              <a:t> </a:t>
            </a:r>
          </a:p>
          <a:p>
            <a:r>
              <a:rPr lang="ru-RU" sz="2400" dirty="0" smtClean="0"/>
              <a:t>     Приобретено жилье  на средства предоставленных  субсидий – 3 семьи:</a:t>
            </a:r>
          </a:p>
          <a:p>
            <a:r>
              <a:rPr lang="ru-RU" sz="2400" dirty="0" smtClean="0"/>
              <a:t>        многодетная  семья  – Ющенко Д.Р.</a:t>
            </a:r>
          </a:p>
          <a:p>
            <a:r>
              <a:rPr lang="ru-RU" sz="2400" dirty="0" smtClean="0"/>
              <a:t>        работник бюджетной сферы – Строева Т.И.</a:t>
            </a:r>
          </a:p>
          <a:p>
            <a:r>
              <a:rPr lang="ru-RU" sz="2400" dirty="0" smtClean="0"/>
              <a:t>        молодая семья – Гусаров К.С..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/>
              <a:t>На территории поселения осуществляют  свою деятельность: ООО «</a:t>
            </a:r>
            <a:r>
              <a:rPr lang="ru-RU" dirty="0" err="1" smtClean="0"/>
              <a:t>ЛУКОЙЛ-Волганефтепродукт</a:t>
            </a:r>
            <a:r>
              <a:rPr lang="ru-RU" dirty="0" smtClean="0"/>
              <a:t>», ОАО «Горняк» и ООО «Капитал Магнезит»  (по разработке и добыче полезных ископаемых известняка и доломита, выпуска доломитовой муки),  ООО «Андреевский кирпичный завод», ПАО «Андреевский хлеб», ВНИИРТ (</a:t>
            </a:r>
            <a:r>
              <a:rPr lang="ru-RU" dirty="0" err="1" smtClean="0"/>
              <a:t>Судогодский</a:t>
            </a:r>
            <a:r>
              <a:rPr lang="ru-RU" dirty="0" smtClean="0"/>
              <a:t> </a:t>
            </a:r>
            <a:r>
              <a:rPr lang="ru-RU" dirty="0" err="1" smtClean="0"/>
              <a:t>метеополигон</a:t>
            </a:r>
            <a:r>
              <a:rPr lang="ru-RU" dirty="0" smtClean="0"/>
              <a:t>), ООО «</a:t>
            </a:r>
            <a:r>
              <a:rPr lang="ru-RU" dirty="0" err="1" smtClean="0"/>
              <a:t>Ротопласт</a:t>
            </a:r>
            <a:r>
              <a:rPr lang="ru-RU" dirty="0" smtClean="0"/>
              <a:t>».  Выпуск изоляционных материалов обеспечивает  </a:t>
            </a:r>
            <a:r>
              <a:rPr lang="ru-RU" dirty="0" err="1" smtClean="0"/>
              <a:t>предпринятие</a:t>
            </a:r>
            <a:r>
              <a:rPr lang="ru-RU" dirty="0" smtClean="0"/>
              <a:t> «</a:t>
            </a:r>
            <a:r>
              <a:rPr lang="ru-RU" dirty="0" err="1" smtClean="0"/>
              <a:t>Судогодская</a:t>
            </a:r>
            <a:r>
              <a:rPr lang="ru-RU" dirty="0" smtClean="0"/>
              <a:t> изоляция».  В сфере лесной промышленности -  ГКУ ВО «Андреевское лесничество», ООО «</a:t>
            </a:r>
            <a:r>
              <a:rPr lang="ru-RU" dirty="0" err="1" smtClean="0"/>
              <a:t>КовровЛесПром</a:t>
            </a:r>
            <a:r>
              <a:rPr lang="ru-RU" dirty="0" smtClean="0"/>
              <a:t>», частные организации по переработке древесины. В Красном Богатыре открыто производство по выпуску </a:t>
            </a:r>
            <a:r>
              <a:rPr lang="ru-RU" dirty="0" err="1" smtClean="0"/>
              <a:t>гофрокартона</a:t>
            </a:r>
            <a:r>
              <a:rPr lang="ru-RU" dirty="0" smtClean="0"/>
              <a:t>  ООО «</a:t>
            </a:r>
            <a:r>
              <a:rPr lang="ru-RU" dirty="0" err="1" smtClean="0"/>
              <a:t>Дримбокс</a:t>
            </a:r>
            <a:r>
              <a:rPr lang="ru-RU" dirty="0" smtClean="0"/>
              <a:t>».   Швейные цеха </a:t>
            </a:r>
            <a:r>
              <a:rPr lang="ru-RU" dirty="0" err="1" smtClean="0"/>
              <a:t>п.Болотский</a:t>
            </a:r>
            <a:r>
              <a:rPr lang="ru-RU" dirty="0" smtClean="0"/>
              <a:t>, п.Андреево, а также ИП в сфере торговли, коммунального и бытового обслуживания. </a:t>
            </a:r>
            <a:endParaRPr lang="ru-RU" dirty="0"/>
          </a:p>
        </p:txBody>
      </p:sp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i="1" dirty="0" smtClean="0"/>
              <a:t>Экономический сектор поселения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850106"/>
          </a:xfrm>
        </p:spPr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84576"/>
          </a:xfrm>
        </p:spPr>
        <p:txBody>
          <a:bodyPr>
            <a:normAutofit/>
          </a:bodyPr>
          <a:lstStyle/>
          <a:p>
            <a:pPr lvl="0"/>
            <a:r>
              <a:rPr lang="ru-RU" sz="1600" dirty="0" smtClean="0"/>
              <a:t>Проведена паспортизация 5 объектов муниципального имущества: клуб п. </a:t>
            </a:r>
            <a:r>
              <a:rPr lang="ru-RU" sz="1600" dirty="0" err="1" smtClean="0"/>
              <a:t>Тюрмеровка</a:t>
            </a:r>
            <a:r>
              <a:rPr lang="ru-RU" sz="1600" dirty="0" smtClean="0"/>
              <a:t>, водонапорная башня с водораспределительной сетью п. Красный Богатырь, сети водопровода п. </a:t>
            </a:r>
            <a:r>
              <a:rPr lang="ru-RU" sz="1600" dirty="0" err="1" smtClean="0"/>
              <a:t>Болотский</a:t>
            </a:r>
            <a:r>
              <a:rPr lang="ru-RU" sz="1600" dirty="0" smtClean="0"/>
              <a:t>, канализационная сеть с. Ликино, тепловые сети п. </a:t>
            </a:r>
            <a:r>
              <a:rPr lang="ru-RU" sz="1600" dirty="0" err="1" smtClean="0"/>
              <a:t>Тюрмеровка</a:t>
            </a:r>
            <a:r>
              <a:rPr lang="ru-RU" sz="1600" dirty="0" smtClean="0"/>
              <a:t>.</a:t>
            </a:r>
          </a:p>
          <a:p>
            <a:pPr lvl="0"/>
            <a:r>
              <a:rPr lang="ru-RU" sz="1600" dirty="0" smtClean="0"/>
              <a:t>Согласно статьи 225 Гражданского кодекса Российской Федерации «Бесхозяйные вещи» поставлено на учет 4 объекта: Канализационная сеть п. </a:t>
            </a:r>
            <a:r>
              <a:rPr lang="ru-RU" sz="1600" dirty="0" err="1" smtClean="0"/>
              <a:t>Болотский</a:t>
            </a:r>
            <a:r>
              <a:rPr lang="ru-RU" sz="1600" dirty="0" smtClean="0"/>
              <a:t> и п. Андреево, водопроводная сеть д. Новая и скважина п. Красный Богатырь.</a:t>
            </a:r>
          </a:p>
          <a:p>
            <a:pPr lvl="0"/>
            <a:r>
              <a:rPr lang="ru-RU" sz="1600" dirty="0" smtClean="0"/>
              <a:t>Руководствуясь Федеральным законом от 21 декабря 2001 № 178-ФЗ «О приватизации государственного и муниципального имущества» произведена продажа 4 объектов недвижимости: Котельная п. </a:t>
            </a:r>
            <a:r>
              <a:rPr lang="ru-RU" sz="1600" dirty="0" err="1" smtClean="0"/>
              <a:t>Болотский</a:t>
            </a:r>
            <a:r>
              <a:rPr lang="ru-RU" sz="1600" dirty="0" smtClean="0"/>
              <a:t>, котельная п. Андреево, котельная с. Ликино и нежилое помещение п. </a:t>
            </a:r>
            <a:r>
              <a:rPr lang="ru-RU" sz="1600" dirty="0" err="1" smtClean="0"/>
              <a:t>Тюрмеровка</a:t>
            </a:r>
            <a:r>
              <a:rPr lang="ru-RU" sz="1600" dirty="0" smtClean="0"/>
              <a:t>.</a:t>
            </a:r>
          </a:p>
          <a:p>
            <a:r>
              <a:rPr lang="ru-RU" sz="1600" dirty="0" smtClean="0"/>
              <a:t>Заключено 10 договоров аренды муниципального имущества, для оказания жилищно-коммунальных услуг населению.</a:t>
            </a:r>
          </a:p>
          <a:p>
            <a:r>
              <a:rPr lang="ru-RU" sz="1600" dirty="0" smtClean="0"/>
              <a:t>	В связи с решением Совета </a:t>
            </a:r>
            <a:r>
              <a:rPr lang="ru-RU" sz="1600" dirty="0" err="1" smtClean="0"/>
              <a:t>взымается</a:t>
            </a:r>
            <a:r>
              <a:rPr lang="ru-RU" sz="1600" dirty="0" smtClean="0"/>
              <a:t> плата за пользование жилым помещением (плата за наем) для нанимателей жилых помещений по договорам социального найма муниципального жилищного фонда, в результате жителями (нанимателями) перечислено в бюджет </a:t>
            </a:r>
            <a:r>
              <a:rPr lang="ru-RU" sz="1600" b="1" dirty="0" smtClean="0"/>
              <a:t>1 020,6 тыс. руб</a:t>
            </a:r>
            <a:r>
              <a:rPr lang="ru-RU" sz="1600" dirty="0" smtClean="0"/>
              <a:t>., данные средства направляются на финансирование работ по капитальному ремонту муниципальных квартир. </a:t>
            </a:r>
          </a:p>
          <a:p>
            <a:r>
              <a:rPr lang="ru-RU" sz="1600" dirty="0" smtClean="0"/>
              <a:t>Заключено 11 договоров социального найма жилого помещения.</a:t>
            </a:r>
          </a:p>
        </p:txBody>
      </p:sp>
      <p:sp useBgFill="1">
        <p:nvSpPr>
          <p:cNvPr id="5" name="Заголовок 3"/>
          <p:cNvSpPr txBox="1">
            <a:spLocks/>
          </p:cNvSpPr>
          <p:nvPr/>
        </p:nvSpPr>
        <p:spPr>
          <a:xfrm>
            <a:off x="428596" y="285728"/>
            <a:ext cx="857256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/>
              <a:t>Владение, пользование и распоряжение муниципальным имуществом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Произведен ремонт 12 муниципальных квартир в том числе:</a:t>
            </a:r>
          </a:p>
          <a:p>
            <a:r>
              <a:rPr lang="ru-RU" dirty="0" smtClean="0"/>
              <a:t>1) замена 3-х оконных блоков и электропроводки, </a:t>
            </a:r>
            <a:r>
              <a:rPr lang="ru-RU" dirty="0" err="1" smtClean="0"/>
              <a:t>п.Тюрмеровка</a:t>
            </a:r>
            <a:r>
              <a:rPr lang="ru-RU" dirty="0" smtClean="0"/>
              <a:t>. ул.Краснознаменная, д.34, кв.7,</a:t>
            </a:r>
          </a:p>
          <a:p>
            <a:r>
              <a:rPr lang="ru-RU" dirty="0" smtClean="0"/>
              <a:t>2) ремонт крыши, п.Андреево, ул.Почтовая д.9, </a:t>
            </a:r>
          </a:p>
          <a:p>
            <a:r>
              <a:rPr lang="ru-RU" dirty="0" smtClean="0"/>
              <a:t>3)  демонтаж и установка окон ПВХ с. Ликино, Лесная 11-12, </a:t>
            </a:r>
          </a:p>
          <a:p>
            <a:r>
              <a:rPr lang="ru-RU" dirty="0" smtClean="0"/>
              <a:t>4) газификация муниципальной квартиры п. Андреево, Первомайская д.3 кв.3. </a:t>
            </a:r>
          </a:p>
          <a:p>
            <a:r>
              <a:rPr lang="ru-RU" dirty="0" smtClean="0"/>
              <a:t>5) замена оконных блоков п. </a:t>
            </a:r>
            <a:r>
              <a:rPr lang="ru-RU" dirty="0" err="1" smtClean="0"/>
              <a:t>Тюрмеровка</a:t>
            </a:r>
            <a:r>
              <a:rPr lang="ru-RU" dirty="0" smtClean="0"/>
              <a:t>, ул. Краснознаменная д.40, кв.12.,</a:t>
            </a:r>
          </a:p>
          <a:p>
            <a:r>
              <a:rPr lang="ru-RU" dirty="0" smtClean="0"/>
              <a:t>6) подводка холодного водоснабжения п.Андреево, ул.Лесозаводская, д.107, кв.3,</a:t>
            </a:r>
          </a:p>
          <a:p>
            <a:r>
              <a:rPr lang="ru-RU" dirty="0" smtClean="0"/>
              <a:t>7) ремонт крыши </a:t>
            </a:r>
            <a:r>
              <a:rPr lang="ru-RU" dirty="0" err="1" smtClean="0"/>
              <a:t>п.Болотский</a:t>
            </a:r>
            <a:r>
              <a:rPr lang="ru-RU" dirty="0" smtClean="0"/>
              <a:t>, ул.Коммунальная, д.2, кв.3, кв.10;</a:t>
            </a:r>
          </a:p>
          <a:p>
            <a:r>
              <a:rPr lang="ru-RU" dirty="0" smtClean="0"/>
              <a:t>8) замена оконных блоков п.Андреево, ул.Первомайская, д.1, кв.27;</a:t>
            </a:r>
          </a:p>
          <a:p>
            <a:r>
              <a:rPr lang="ru-RU" dirty="0" smtClean="0"/>
              <a:t>9) ремонт печи п.Андреево, ул.Труда, д.5, кв.6;</a:t>
            </a:r>
          </a:p>
          <a:p>
            <a:r>
              <a:rPr lang="ru-RU" dirty="0" smtClean="0"/>
              <a:t>10) демонтаж и установка окон ПВХ, замена электропроводки - п. </a:t>
            </a:r>
            <a:r>
              <a:rPr lang="ru-RU" dirty="0" err="1" smtClean="0"/>
              <a:t>Болотский</a:t>
            </a:r>
            <a:r>
              <a:rPr lang="ru-RU" dirty="0" smtClean="0"/>
              <a:t>, ул. Школьная, д.26,кв.6;</a:t>
            </a:r>
          </a:p>
          <a:p>
            <a:r>
              <a:rPr lang="ru-RU" dirty="0" smtClean="0"/>
              <a:t>11) замена электропроводки и печного отопления п. </a:t>
            </a:r>
            <a:r>
              <a:rPr lang="ru-RU" dirty="0" err="1" smtClean="0"/>
              <a:t>Болотский</a:t>
            </a:r>
            <a:r>
              <a:rPr lang="ru-RU" dirty="0" smtClean="0"/>
              <a:t>, ул.Восточная д.5, кв4;</a:t>
            </a:r>
          </a:p>
          <a:p>
            <a:r>
              <a:rPr lang="ru-RU" dirty="0" smtClean="0"/>
              <a:t>12) демонтаж и установка окон ПВХ п. Андреево, ул.Лесозаводская, д.45, кв.1</a:t>
            </a:r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/>
              <a:t>Владение, пользование и распоряжение муниципальным имуществом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dirty="0" smtClean="0"/>
              <a:t>ИСПОЛНЕНИЕ БЮДЖЕТА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/>
              <a:t>муниципального образования Андреевское сельское поселение за 2020 год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 smtClean="0"/>
              <a:t>Доходы бюджета </a:t>
            </a:r>
            <a:r>
              <a:rPr lang="ru-RU" dirty="0" smtClean="0"/>
              <a:t>муниципального образования Андреевское сельское поселение </a:t>
            </a:r>
            <a:r>
              <a:rPr lang="ru-RU" dirty="0" err="1" smtClean="0"/>
              <a:t>Судогодского</a:t>
            </a:r>
            <a:r>
              <a:rPr lang="ru-RU" dirty="0" smtClean="0"/>
              <a:t> района Владимирской области на 2020 год запланированы </a:t>
            </a:r>
            <a:r>
              <a:rPr lang="ru-RU" b="1" dirty="0" smtClean="0"/>
              <a:t>в сумме 25 661,9 тыс.рублей,</a:t>
            </a:r>
            <a:r>
              <a:rPr lang="ru-RU" dirty="0" smtClean="0"/>
              <a:t> с изменениями от 23.03.2020 № 4/39, 29.05.2020 № 6/40, 31.08.2020 № 12/43, 28.10.2020 № 17/44, 28.12.2020 № 26/47 </a:t>
            </a:r>
            <a:r>
              <a:rPr lang="ru-RU" b="1" dirty="0" smtClean="0"/>
              <a:t>из них доля собственных доходов составляет 14 949,3  тыс.рублей</a:t>
            </a:r>
            <a:r>
              <a:rPr lang="ru-RU" dirty="0" smtClean="0"/>
              <a:t>, безвозмездные поступления от других уровней бюджетной системы РФ </a:t>
            </a:r>
            <a:r>
              <a:rPr lang="ru-RU" b="1" dirty="0" smtClean="0"/>
              <a:t>в сумме 10 712,6 тыс.рублей.</a:t>
            </a:r>
          </a:p>
          <a:p>
            <a:r>
              <a:rPr lang="ru-RU" dirty="0" smtClean="0"/>
              <a:t>Бюджет муниципального образования Андреевское сельское поселения </a:t>
            </a:r>
            <a:r>
              <a:rPr lang="ru-RU" dirty="0" err="1" smtClean="0"/>
              <a:t>Судогодского</a:t>
            </a:r>
            <a:r>
              <a:rPr lang="ru-RU" dirty="0" smtClean="0"/>
              <a:t> района Владимирской области за 2020 год </a:t>
            </a:r>
            <a:r>
              <a:rPr lang="ru-RU" b="1" dirty="0" smtClean="0"/>
              <a:t>исполнен по доходам в сумме 29 673,6 тыс.рублей, по расходам 28 794,0 тыс.рублей</a:t>
            </a:r>
            <a:r>
              <a:rPr lang="ru-RU" dirty="0" smtClean="0"/>
              <a:t>, </a:t>
            </a:r>
            <a:r>
              <a:rPr lang="ru-RU" dirty="0" err="1" smtClean="0"/>
              <a:t>профицит</a:t>
            </a:r>
            <a:r>
              <a:rPr lang="ru-RU" dirty="0" smtClean="0"/>
              <a:t> бюджета муниципального образования составил </a:t>
            </a:r>
            <a:r>
              <a:rPr lang="ru-RU" b="1" dirty="0" smtClean="0"/>
              <a:t>879,6 тыс.рублей.</a:t>
            </a:r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197493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Объем первоначальных расходов бюджета муниципального образования Андреевское сельское поселение на 2020 год запланирован </a:t>
            </a:r>
            <a:r>
              <a:rPr lang="ru-RU" b="1" dirty="0" smtClean="0"/>
              <a:t>в сумме 25 661,9 тыс.рублей.  </a:t>
            </a:r>
            <a:r>
              <a:rPr lang="ru-RU" dirty="0" smtClean="0"/>
              <a:t>В результате внесения изменений и дополнений план увеличен на </a:t>
            </a:r>
            <a:r>
              <a:rPr lang="ru-RU" b="1" dirty="0" smtClean="0"/>
              <a:t>16,5 %</a:t>
            </a:r>
            <a:r>
              <a:rPr lang="ru-RU" dirty="0" smtClean="0"/>
              <a:t> и составил </a:t>
            </a:r>
            <a:r>
              <a:rPr lang="ru-RU" b="1" dirty="0" smtClean="0"/>
              <a:t>29 898,0 тыс.рублей</a:t>
            </a:r>
            <a:r>
              <a:rPr lang="ru-RU" dirty="0" smtClean="0"/>
              <a:t>,  фактическое исполнение за 2020 год составило </a:t>
            </a:r>
            <a:r>
              <a:rPr lang="ru-RU" b="1" dirty="0" smtClean="0"/>
              <a:t>28 794,0 тыс. рублей</a:t>
            </a:r>
            <a:r>
              <a:rPr lang="ru-RU" dirty="0" smtClean="0"/>
              <a:t>, или 96,3 % от плана на год.</a:t>
            </a:r>
          </a:p>
          <a:p>
            <a:pPr algn="just"/>
            <a:r>
              <a:rPr lang="ru-RU" dirty="0" smtClean="0">
                <a:cs typeface="Times New Roman" pitchFamily="18" charset="0"/>
              </a:rPr>
              <a:t>В отчетном финансовом году расходы бюджета осуществлялись в рамках </a:t>
            </a:r>
            <a:r>
              <a:rPr lang="ru-RU" b="1" dirty="0" smtClean="0">
                <a:cs typeface="Times New Roman" pitchFamily="18" charset="0"/>
              </a:rPr>
              <a:t>5 муниципальных целевых программ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ru-RU" dirty="0" err="1" smtClean="0">
                <a:cs typeface="Times New Roman" pitchFamily="18" charset="0"/>
              </a:rPr>
              <a:t>непрограммных</a:t>
            </a:r>
            <a:r>
              <a:rPr lang="ru-RU" dirty="0" smtClean="0">
                <a:cs typeface="Times New Roman" pitchFamily="18" charset="0"/>
              </a:rPr>
              <a:t> расходов органов исполнительной власти.</a:t>
            </a:r>
          </a:p>
          <a:p>
            <a:r>
              <a:rPr lang="ru-RU" dirty="0" smtClean="0"/>
              <a:t>Фактический объем финансирования муниципальных программ муниципального образования Андреевское сельское поселение составил </a:t>
            </a:r>
            <a:r>
              <a:rPr lang="ru-RU" b="1" dirty="0" smtClean="0"/>
              <a:t>10 637,9 тыс.рублей </a:t>
            </a:r>
            <a:r>
              <a:rPr lang="ru-RU" dirty="0" smtClean="0"/>
              <a:t>(36,9% от общего объема расходов бюджета).</a:t>
            </a:r>
          </a:p>
          <a:p>
            <a:r>
              <a:rPr lang="ru-RU" dirty="0" smtClean="0"/>
              <a:t>Расходы бюджета муниципального образования за отчетный год в области жилищно-коммунального хозяйства составили 92,5 % к годовому плану,  ниже уровня 2019 года на 23,5%, расходы на социальное обеспечение населения занимают 1,1%, из местного бюджета в виде межбюджетных трансфертов муниципальному образованию «</a:t>
            </a:r>
            <a:r>
              <a:rPr lang="ru-RU" dirty="0" err="1" smtClean="0"/>
              <a:t>Судогодский</a:t>
            </a:r>
            <a:r>
              <a:rPr lang="ru-RU" dirty="0" smtClean="0"/>
              <a:t> район» перечислено 5214,9 тыс.рублей или 18,1% от общего объема расходов бюджета.</a:t>
            </a:r>
          </a:p>
          <a:p>
            <a:endParaRPr lang="ru-RU" dirty="0" smtClean="0"/>
          </a:p>
          <a:p>
            <a:endParaRPr lang="ru-RU" dirty="0"/>
          </a:p>
        </p:txBody>
      </p:sp>
      <p:sp useBgFill="1"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ru-RU" sz="2400" b="1" i="1" dirty="0" smtClean="0"/>
              <a:t>Расходы бюджета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6488</TotalTime>
  <Words>1526</Words>
  <Application>Microsoft Office PowerPoint</Application>
  <PresentationFormat>Экран (4:3)</PresentationFormat>
  <Paragraphs>136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  ОТЧЕТ    администрации  муниципального образования  Андреевское сельское поселение  по итогам работы 2020 года. </vt:lpstr>
      <vt:lpstr>Слайд 2</vt:lpstr>
      <vt:lpstr>По социальному обслуживанию населения  была проведена следующая работа: - консультативные услуги- 270; - обследование жилищно-бытовых условий граждан- 242; - помощь в оформлении документов (удостоверений «Дети войны»)- 193; - оформление договоров, ходатайств – 3; - предоставление сведений по иностранным гражданам – 5; - содействие в ЕДВ и ЕДК – 93; - сопровождение клиента-4; - посещение - 30- 272; - проведены клубы общения по интересам – 50; - организация досуговой деятельности (праздничные мероприятия, поездки) – 206; - вручение открыток, уведомлений – 75; - инструктаж по противопожарной безопасности – 149; - обеспечение продуктовыми наборами-77; - обеспечение одеждой и обувью-54.   </vt:lpstr>
      <vt:lpstr>Слайд 4</vt:lpstr>
      <vt:lpstr>Экономический сектор поселения </vt:lpstr>
      <vt:lpstr>Слайд 6</vt:lpstr>
      <vt:lpstr>Владение, пользование и распоряжение муниципальным имуществом</vt:lpstr>
      <vt:lpstr>ИСПОЛНЕНИЕ БЮДЖЕТА муниципального образования Андреевское сельское поселение за 2020 год</vt:lpstr>
      <vt:lpstr>Расходы бюджета</vt:lpstr>
      <vt:lpstr>Слайд 10</vt:lpstr>
      <vt:lpstr>Пожарная безопасность </vt:lpstr>
      <vt:lpstr>Пожарная безопасность </vt:lpstr>
      <vt:lpstr>Пожарная безопасность </vt:lpstr>
      <vt:lpstr>Расходы в области национальной экономики</vt:lpstr>
      <vt:lpstr>Расходы в области национальной экономики</vt:lpstr>
      <vt:lpstr>Мероприятий по капитальному ремонту муниципального жилого фонда</vt:lpstr>
      <vt:lpstr>Слайд 17</vt:lpstr>
      <vt:lpstr>Мероприятий по капитальному ремонту муниципального жилого фонда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благоустройства, ремонт дорог </vt:lpstr>
      <vt:lpstr>Мероприятия в рамках благоустройства </vt:lpstr>
      <vt:lpstr>Мероприятия в рамках благоустройства </vt:lpstr>
      <vt:lpstr>Мероприятия в рамках благоустройства </vt:lpstr>
      <vt:lpstr>Расходы в рамках МЦП ” Энергосбережение”</vt:lpstr>
      <vt:lpstr>Расходы в рамках охраны окружающей среды </vt:lpstr>
      <vt:lpstr>Слайд 32</vt:lpstr>
      <vt:lpstr>Расходы в области культуры и кинематографии</vt:lpstr>
      <vt:lpstr>Расходы в области физической культуры и спорта</vt:lpstr>
      <vt:lpstr>   </vt:lpstr>
      <vt:lpstr>   Благодарю за внимание и сотрудничество уважаемые коллеги!   </vt:lpstr>
    </vt:vector>
  </TitlesOfParts>
  <Company>Экономика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«Об итогах  социально-экономического  развития  МО «Судогодский район»  в 2013 году  и задачах на 2014 год»   28.03.2014 г. </dc:title>
  <dc:creator>Шибаева</dc:creator>
  <cp:lastModifiedBy>RudnevAA</cp:lastModifiedBy>
  <cp:revision>1079</cp:revision>
  <dcterms:created xsi:type="dcterms:W3CDTF">2015-03-10T07:03:40Z</dcterms:created>
  <dcterms:modified xsi:type="dcterms:W3CDTF">2021-02-17T07:47:11Z</dcterms:modified>
</cp:coreProperties>
</file>